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1" r:id="rId5"/>
    <p:sldId id="292" r:id="rId6"/>
    <p:sldId id="290" r:id="rId7"/>
    <p:sldId id="257" r:id="rId8"/>
    <p:sldId id="291" r:id="rId9"/>
    <p:sldId id="262" r:id="rId10"/>
    <p:sldId id="260" r:id="rId11"/>
    <p:sldId id="293" r:id="rId12"/>
    <p:sldId id="294" r:id="rId13"/>
    <p:sldId id="295" r:id="rId14"/>
    <p:sldId id="296" r:id="rId15"/>
    <p:sldId id="297" r:id="rId16"/>
    <p:sldId id="298" r:id="rId17"/>
    <p:sldId id="263" r:id="rId18"/>
    <p:sldId id="300" r:id="rId19"/>
    <p:sldId id="301" r:id="rId20"/>
    <p:sldId id="274"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p:cViewPr varScale="1">
        <p:scale>
          <a:sx n="81" d="100"/>
          <a:sy n="81" d="100"/>
        </p:scale>
        <p:origin x="159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28"/>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ink/ink1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9"/>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0"/>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1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3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3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0,'5'0,"3"0</inkml:trace>
</inkml:ink>
</file>

<file path=ppt/ink/ink1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3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5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74 0,'0'6,"0"7,-6 2,-7-2,-14-3,-1-3</inkml:trace>
</inkml:ink>
</file>

<file path=ppt/ink/ink2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4:38"/>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0,'5'0,"3"0</inkml:trace>
</inkml:ink>
</file>

<file path=ppt/ink/ink2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37:51"/>
    </inkml:context>
    <inkml:brush xml:id="br0">
      <inkml:brushProperty name="width" value="0.05" units="cm"/>
      <inkml:brushProperty name="height" value="0.05" units="cm"/>
      <inkml:brushProperty name="color" value="#000000"/>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0,'6'0,"-4"6,-2 2</inkml:trace>
</inkml:ink>
</file>

<file path=ppt/ink/ink2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0,'11'0,"10"0,1 0</inkml:trace>
</inkml:ink>
</file>

<file path=ppt/ink/ink2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2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3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3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inkml:trace>
</inkml:ink>
</file>

<file path=ppt/ink/ink33.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5"/>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0,'0'0</inkml:trace>
</inkml:ink>
</file>

<file path=ppt/ink/ink3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46"/>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0,'6'0,"-4"6,-2 2</inkml:trace>
</inkml:ink>
</file>

<file path=ppt/ink/ink3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5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0,'11'0,"10"0,1 0</inkml:trace>
</inkml:ink>
</file>

<file path=ppt/ink/ink3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1"/>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3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4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2"/>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1,'0'0</inkml:trace>
</inkml:ink>
</file>

<file path=ppt/ink/ink42.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3:0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31"/>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0:57"/>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0 14,'0'-6,"0"-2</inkml:trace>
</inkml:ink>
</file>

<file path=ppt/ink/ink7.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3"/>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 0,'0'0</inkml:trace>
</inkml:ink>
</file>

<file path=ppt/ink/ink9.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0-10-28T23:02:34"/>
    </inkml:context>
    <inkml:brush xml:id="br0">
      <inkml:brushProperty name="width" value="0.5" units="cm"/>
      <inkml:brushProperty name="height" value="1" units="cm"/>
      <inkml:brushProperty name="color" value="#ffffff"/>
      <inkml:brushProperty name="tip" value="rectangle"/>
      <inkml:brushProperty name="rasterOp" value="maskPen"/>
    </inkml:brush>
  </inkml:definitions>
  <inkml:trace contextRef="#ctx0" brushRef="#br0">14 0,'-6'0,"-1"0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98182F0-CF90-4D8B-A51C-796537115A5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5" name="Picture 4"/>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p:cNvPicPr>
            <a:picLocks noChangeAspect="1"/>
          </p:cNvPicPr>
          <p:nvPr userDrawn="1"/>
        </p:nvPicPr>
        <p:blipFill>
          <a:blip r:embed="rId3"/>
          <a:stretch>
            <a:fillRect/>
          </a:stretch>
        </p:blipFill>
        <p:spPr>
          <a:xfrm>
            <a:off x="8475870" y="6371623"/>
            <a:ext cx="3375991" cy="397761"/>
          </a:xfrm>
          <a:prstGeom prst="rect">
            <a:avLst/>
          </a:prstGeom>
        </p:spPr>
      </p:pic>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image" Target="../media/image2.tiff"/><Relationship Id="rId13" Type="http://schemas.openxmlformats.org/officeDocument/2006/relationships/image" Target="../media/image1.tiff"/><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7" name="Picture 6"/>
          <p:cNvPicPr>
            <a:picLocks noChangeAspect="1"/>
          </p:cNvPicPr>
          <p:nvPr userDrawn="1"/>
        </p:nvPicPr>
        <p:blipFill>
          <a:blip r:embed="rId13"/>
          <a:stretch>
            <a:fillRect/>
          </a:stretch>
        </p:blipFill>
        <p:spPr>
          <a:xfrm>
            <a:off x="340139" y="6371623"/>
            <a:ext cx="2456070" cy="378964"/>
          </a:xfrm>
          <a:prstGeom prst="rect">
            <a:avLst/>
          </a:prstGeom>
        </p:spPr>
      </p:pic>
      <p:pic>
        <p:nvPicPr>
          <p:cNvPr id="8" name="Picture 7"/>
          <p:cNvPicPr>
            <a:picLocks noChangeAspect="1"/>
          </p:cNvPicPr>
          <p:nvPr userDrawn="1"/>
        </p:nvPicPr>
        <p:blipFill>
          <a:blip r:embed="rId14"/>
          <a:stretch>
            <a:fillRect/>
          </a:stretch>
        </p:blipFill>
        <p:spPr>
          <a:xfrm>
            <a:off x="8475870" y="6371623"/>
            <a:ext cx="3375991" cy="397761"/>
          </a:xfrm>
          <a:prstGeom prst="rect">
            <a:avLst/>
          </a:prstGeom>
        </p:spPr>
      </p:pic>
      <p:pic>
        <p:nvPicPr>
          <p:cNvPr id="4" name="Picture 3"/>
          <p:cNvPicPr>
            <a:picLocks noChangeAspect="1"/>
          </p:cNvPicPr>
          <p:nvPr userDrawn="1"/>
        </p:nvPicPr>
        <p:blipFill>
          <a:blip r:embed="rId15">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customXml" Target="../ink/ink6.xml"/><Relationship Id="rId8" Type="http://schemas.openxmlformats.org/officeDocument/2006/relationships/customXml" Target="../ink/ink5.xml"/><Relationship Id="rId7" Type="http://schemas.openxmlformats.org/officeDocument/2006/relationships/customXml" Target="../ink/ink4.xml"/><Relationship Id="rId6" Type="http://schemas.openxmlformats.org/officeDocument/2006/relationships/customXml" Target="../ink/ink3.xml"/><Relationship Id="rId5" Type="http://schemas.openxmlformats.org/officeDocument/2006/relationships/image" Target="../media/image5.png"/><Relationship Id="rId4" Type="http://schemas.openxmlformats.org/officeDocument/2006/relationships/customXml" Target="../ink/ink2.xml"/><Relationship Id="rId33" Type="http://schemas.openxmlformats.org/officeDocument/2006/relationships/notesSlide" Target="../notesSlides/notesSlide1.xml"/><Relationship Id="rId32" Type="http://schemas.openxmlformats.org/officeDocument/2006/relationships/slideLayout" Target="../slideLayouts/slideLayout4.xml"/><Relationship Id="rId31" Type="http://schemas.openxmlformats.org/officeDocument/2006/relationships/image" Target="../media/image11.png"/><Relationship Id="rId30" Type="http://schemas.openxmlformats.org/officeDocument/2006/relationships/customXml" Target="../ink/ink22.xml"/><Relationship Id="rId3" Type="http://schemas.openxmlformats.org/officeDocument/2006/relationships/image" Target="../media/image4.png"/><Relationship Id="rId29" Type="http://schemas.openxmlformats.org/officeDocument/2006/relationships/customXml" Target="../ink/ink21.xml"/><Relationship Id="rId28" Type="http://schemas.openxmlformats.org/officeDocument/2006/relationships/image" Target="../media/image10.png"/><Relationship Id="rId27" Type="http://schemas.openxmlformats.org/officeDocument/2006/relationships/customXml" Target="../ink/ink20.xml"/><Relationship Id="rId26" Type="http://schemas.openxmlformats.org/officeDocument/2006/relationships/customXml" Target="../ink/ink19.xml"/><Relationship Id="rId25" Type="http://schemas.openxmlformats.org/officeDocument/2006/relationships/image" Target="../media/image9.png"/><Relationship Id="rId24" Type="http://schemas.openxmlformats.org/officeDocument/2006/relationships/customXml" Target="../ink/ink18.xml"/><Relationship Id="rId23" Type="http://schemas.openxmlformats.org/officeDocument/2006/relationships/customXml" Target="../ink/ink17.xml"/><Relationship Id="rId22" Type="http://schemas.openxmlformats.org/officeDocument/2006/relationships/customXml" Target="../ink/ink16.xml"/><Relationship Id="rId21" Type="http://schemas.openxmlformats.org/officeDocument/2006/relationships/customXml" Target="../ink/ink15.xml"/><Relationship Id="rId20" Type="http://schemas.openxmlformats.org/officeDocument/2006/relationships/customXml" Target="../ink/ink14.xml"/><Relationship Id="rId2" Type="http://schemas.openxmlformats.org/officeDocument/2006/relationships/customXml" Target="../ink/ink1.xml"/><Relationship Id="rId19" Type="http://schemas.openxmlformats.org/officeDocument/2006/relationships/customXml" Target="../ink/ink13.xml"/><Relationship Id="rId18" Type="http://schemas.openxmlformats.org/officeDocument/2006/relationships/customXml" Target="../ink/ink12.xml"/><Relationship Id="rId17" Type="http://schemas.openxmlformats.org/officeDocument/2006/relationships/customXml" Target="../ink/ink11.xml"/><Relationship Id="rId16" Type="http://schemas.openxmlformats.org/officeDocument/2006/relationships/customXml" Target="../ink/ink10.xml"/><Relationship Id="rId15" Type="http://schemas.openxmlformats.org/officeDocument/2006/relationships/image" Target="../media/image8.png"/><Relationship Id="rId14" Type="http://schemas.openxmlformats.org/officeDocument/2006/relationships/customXml" Target="../ink/ink9.xml"/><Relationship Id="rId13" Type="http://schemas.openxmlformats.org/officeDocument/2006/relationships/customXml" Target="../ink/ink8.xml"/><Relationship Id="rId12" Type="http://schemas.openxmlformats.org/officeDocument/2006/relationships/image" Target="../media/image7.png"/><Relationship Id="rId11" Type="http://schemas.openxmlformats.org/officeDocument/2006/relationships/customXml" Target="../ink/ink7.xml"/><Relationship Id="rId10" Type="http://schemas.openxmlformats.org/officeDocument/2006/relationships/image" Target="../media/image6.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27.xml"/><Relationship Id="rId7" Type="http://schemas.openxmlformats.org/officeDocument/2006/relationships/image" Target="../media/image16.png"/><Relationship Id="rId6" Type="http://schemas.openxmlformats.org/officeDocument/2006/relationships/customXml" Target="../ink/ink26.xml"/><Relationship Id="rId5" Type="http://schemas.openxmlformats.org/officeDocument/2006/relationships/customXml" Target="../ink/ink25.xml"/><Relationship Id="rId4" Type="http://schemas.openxmlformats.org/officeDocument/2006/relationships/customXml" Target="../ink/ink24.xml"/><Relationship Id="rId3" Type="http://schemas.openxmlformats.org/officeDocument/2006/relationships/image" Target="../media/image7.png"/><Relationship Id="rId2" Type="http://schemas.openxmlformats.org/officeDocument/2006/relationships/customXml" Target="../ink/ink23.xml"/><Relationship Id="rId17" Type="http://schemas.openxmlformats.org/officeDocument/2006/relationships/slideLayout" Target="../slideLayouts/slideLayout4.xml"/><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customXml" Target="../ink/ink32.xml"/><Relationship Id="rId13" Type="http://schemas.openxmlformats.org/officeDocument/2006/relationships/customXml" Target="../ink/ink31.xml"/><Relationship Id="rId12" Type="http://schemas.openxmlformats.org/officeDocument/2006/relationships/customXml" Target="../ink/ink30.xml"/><Relationship Id="rId11" Type="http://schemas.openxmlformats.org/officeDocument/2006/relationships/customXml" Target="../ink/ink29.xml"/><Relationship Id="rId10" Type="http://schemas.openxmlformats.org/officeDocument/2006/relationships/customXml" Target="../ink/ink28.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customXml" Target="../ink/ink37.xml"/><Relationship Id="rId7" Type="http://schemas.openxmlformats.org/officeDocument/2006/relationships/image" Target="../media/image16.png"/><Relationship Id="rId6" Type="http://schemas.openxmlformats.org/officeDocument/2006/relationships/customXml" Target="../ink/ink36.xml"/><Relationship Id="rId5" Type="http://schemas.openxmlformats.org/officeDocument/2006/relationships/customXml" Target="../ink/ink35.xml"/><Relationship Id="rId4" Type="http://schemas.openxmlformats.org/officeDocument/2006/relationships/customXml" Target="../ink/ink34.xml"/><Relationship Id="rId3" Type="http://schemas.openxmlformats.org/officeDocument/2006/relationships/image" Target="../media/image7.png"/><Relationship Id="rId2" Type="http://schemas.openxmlformats.org/officeDocument/2006/relationships/customXml" Target="../ink/ink33.xml"/><Relationship Id="rId17" Type="http://schemas.openxmlformats.org/officeDocument/2006/relationships/slideLayout" Target="../slideLayouts/slideLayout4.xml"/><Relationship Id="rId16" Type="http://schemas.openxmlformats.org/officeDocument/2006/relationships/image" Target="../media/image20.png"/><Relationship Id="rId15" Type="http://schemas.openxmlformats.org/officeDocument/2006/relationships/image" Target="../media/image18.png"/><Relationship Id="rId14" Type="http://schemas.openxmlformats.org/officeDocument/2006/relationships/customXml" Target="../ink/ink42.xml"/><Relationship Id="rId13" Type="http://schemas.openxmlformats.org/officeDocument/2006/relationships/customXml" Target="../ink/ink41.xml"/><Relationship Id="rId12" Type="http://schemas.openxmlformats.org/officeDocument/2006/relationships/customXml" Target="../ink/ink40.xml"/><Relationship Id="rId11" Type="http://schemas.openxmlformats.org/officeDocument/2006/relationships/customXml" Target="../ink/ink39.xml"/><Relationship Id="rId10" Type="http://schemas.openxmlformats.org/officeDocument/2006/relationships/customXml" Target="../ink/ink38.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0775" y="1998980"/>
            <a:ext cx="3634740" cy="1325880"/>
          </a:xfrm>
        </p:spPr>
        <p:txBody>
          <a:bodyPr anchor="ctr">
            <a:normAutofit fontScale="90000"/>
          </a:bodyPr>
          <a:lstStyle/>
          <a:p>
            <a:r>
              <a:rPr lang="en-CA" b="1" dirty="0">
                <a:solidFill>
                  <a:schemeClr val="tx1"/>
                </a:solidFill>
                <a:effectLst>
                  <a:outerShdw blurRad="38100" dist="19050" dir="2700000" algn="tl" rotWithShape="0">
                    <a:schemeClr val="dk1">
                      <a:alpha val="40000"/>
                    </a:schemeClr>
                  </a:outerShdw>
                </a:effectLst>
                <a:sym typeface="+mn-ea"/>
              </a:rPr>
              <a:t>CAPSTONE PROJECT</a:t>
            </a:r>
            <a:endParaRPr lang="en-CA" b="1" dirty="0">
              <a:solidFill>
                <a:schemeClr val="tx1"/>
              </a:solidFill>
              <a:effectLst>
                <a:outerShdw blurRad="38100" dist="19050" dir="2700000" algn="tl" rotWithShape="0">
                  <a:schemeClr val="dk1">
                    <a:alpha val="40000"/>
                  </a:schemeClr>
                </a:outerShdw>
              </a:effectLst>
              <a:sym typeface="+mn-ea"/>
            </a:endParaRPr>
          </a:p>
        </p:txBody>
      </p:sp>
      <p:pic>
        <p:nvPicPr>
          <p:cNvPr id="4" name="Picture 3"/>
          <p:cNvPicPr>
            <a:picLocks noChangeAspect="1"/>
          </p:cNvPicPr>
          <p:nvPr/>
        </p:nvPicPr>
        <p:blipFill>
          <a:blip r:embed="rId1"/>
          <a:stretch>
            <a:fillRect/>
          </a:stretch>
        </p:blipFill>
        <p:spPr>
          <a:xfrm>
            <a:off x="1031569" y="1786255"/>
            <a:ext cx="4794861" cy="4351338"/>
          </a:xfrm>
          <a:prstGeom prst="rect">
            <a:avLst/>
          </a:prstGeom>
          <a:noFill/>
        </p:spPr>
      </p:pic>
      <p:sp>
        <p:nvSpPr>
          <p:cNvPr id="3" name="Subtitle 2"/>
          <p:cNvSpPr>
            <a:spLocks noGrp="1"/>
          </p:cNvSpPr>
          <p:nvPr>
            <p:ph sz="half" idx="2"/>
          </p:nvPr>
        </p:nvSpPr>
        <p:spPr>
          <a:xfrm>
            <a:off x="6484620" y="3325057"/>
            <a:ext cx="5181600" cy="2616956"/>
          </a:xfrm>
        </p:spPr>
        <p:txBody>
          <a:bodyPr>
            <a:normAutofit/>
          </a:bodyPr>
          <a:lstStyle/>
          <a:p>
            <a:pPr marL="0" indent="0">
              <a:buNone/>
            </a:pPr>
            <a:r>
              <a:rPr lang="en-IN" altLang="en-US" dirty="0"/>
              <a:t>Ayush Maurya</a:t>
            </a:r>
            <a:endParaRPr lang="en-IN" altLang="en-US" dirty="0"/>
          </a:p>
          <a:p>
            <a:pPr marL="0" indent="0">
              <a:buNone/>
            </a:pPr>
            <a:r>
              <a:rPr lang="en-IN" altLang="en-US" dirty="0"/>
              <a:t>May 10, 2022</a:t>
            </a:r>
            <a:endParaRPr lang="en-IN" altLang="en-US" dirty="0"/>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1388880" y="6545472"/>
              <a:ext cx="1390320" cy="112320"/>
            </p14:xfrm>
          </p:contentPart>
        </mc:Choice>
        <mc:Fallback xmlns="">
          <p:pic>
            <p:nvPicPr>
              <p:cNvPr id="6" name="Ink 5"/>
            </p:nvPicPr>
            <p:blipFill>
              <a:blip r:embed="rId3"/>
            </p:blipFill>
            <p:spPr>
              <a:xfrm>
                <a:off x="1388880" y="6545472"/>
                <a:ext cx="1390320" cy="112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2218680" y="6595872"/>
              <a:ext cx="360" cy="360"/>
            </p14:xfrm>
          </p:contentPart>
        </mc:Choice>
        <mc:Fallback xmlns="">
          <p:pic>
            <p:nvPicPr>
              <p:cNvPr id="7" name="Ink 6"/>
            </p:nvPicPr>
            <p:blipFill>
              <a:blip r:embed="rId5"/>
            </p:blipFill>
            <p:spPr>
              <a:xfrm>
                <a:off x="2218680" y="6595872"/>
                <a:ext cx="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Ink 7"/>
              <p14:cNvContentPartPr/>
              <p14:nvPr/>
            </p14:nvContentPartPr>
            <p14:xfrm>
              <a:off x="2169720" y="6582912"/>
              <a:ext cx="360" cy="360"/>
            </p14:xfrm>
          </p:contentPart>
        </mc:Choice>
        <mc:Fallback xmlns="">
          <p:pic>
            <p:nvPicPr>
              <p:cNvPr id="8" name="Ink 7"/>
            </p:nvPicPr>
            <p:blipFill>
              <a:blip r:embed="rId5"/>
            </p:blipFill>
            <p:spPr>
              <a:xfrm>
                <a:off x="2169720" y="6582912"/>
                <a:ext cx="36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2169720" y="6582912"/>
              <a:ext cx="360" cy="360"/>
            </p14:xfrm>
          </p:contentPart>
        </mc:Choice>
        <mc:Fallback xmlns="">
          <p:pic>
            <p:nvPicPr>
              <p:cNvPr id="9" name="Ink 8"/>
            </p:nvPicPr>
            <p:blipFill>
              <a:blip r:embed="rId5"/>
            </p:blipFill>
            <p:spPr>
              <a:xfrm>
                <a:off x="2169720" y="6582912"/>
                <a:ext cx="36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0" name="Ink 9"/>
              <p14:cNvContentPartPr/>
              <p14:nvPr/>
            </p14:nvContentPartPr>
            <p14:xfrm>
              <a:off x="2169720" y="6582912"/>
              <a:ext cx="360" cy="360"/>
            </p14:xfrm>
          </p:contentPart>
        </mc:Choice>
        <mc:Fallback xmlns="">
          <p:pic>
            <p:nvPicPr>
              <p:cNvPr id="10" name="Ink 9"/>
            </p:nvPicPr>
            <p:blipFill>
              <a:blip r:embed="rId5"/>
            </p:blipFill>
            <p:spPr>
              <a:xfrm>
                <a:off x="2169720" y="6582912"/>
                <a:ext cx="36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Ink 12"/>
              <p14:cNvContentPartPr/>
              <p14:nvPr/>
            </p14:nvContentPartPr>
            <p14:xfrm>
              <a:off x="-1512000" y="5066496"/>
              <a:ext cx="360" cy="5040"/>
            </p14:xfrm>
          </p:contentPart>
        </mc:Choice>
        <mc:Fallback xmlns="">
          <p:pic>
            <p:nvPicPr>
              <p:cNvPr id="13" name="Ink 12"/>
            </p:nvPicPr>
            <p:blipFill>
              <a:blip r:embed="rId10"/>
            </p:blipFill>
            <p:spPr>
              <a:xfrm>
                <a:off x="-1512000" y="5066496"/>
                <a:ext cx="360" cy="50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2998440" y="1035936"/>
              <a:ext cx="360" cy="360"/>
            </p14:xfrm>
          </p:contentPart>
        </mc:Choice>
        <mc:Fallback xmlns="">
          <p:pic>
            <p:nvPicPr>
              <p:cNvPr id="14" name="Ink 13"/>
            </p:nvPicPr>
            <p:blipFill>
              <a:blip r:embed="rId12"/>
            </p:blipFill>
            <p:spPr>
              <a:xfrm>
                <a:off x="2998440" y="1035936"/>
                <a:ext cx="36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Ink 14"/>
              <p14:cNvContentPartPr/>
              <p14:nvPr/>
            </p14:nvContentPartPr>
            <p14:xfrm>
              <a:off x="2998440" y="1035936"/>
              <a:ext cx="360" cy="360"/>
            </p14:xfrm>
          </p:contentPart>
        </mc:Choice>
        <mc:Fallback xmlns="">
          <p:pic>
            <p:nvPicPr>
              <p:cNvPr id="15" name="Ink 14"/>
            </p:nvPicPr>
            <p:blipFill>
              <a:blip r:embed="rId12"/>
            </p:blipFill>
            <p:spPr>
              <a:xfrm>
                <a:off x="2998440" y="1035936"/>
                <a:ext cx="36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6" name="Ink 15"/>
              <p14:cNvContentPartPr/>
              <p14:nvPr/>
            </p14:nvContentPartPr>
            <p14:xfrm>
              <a:off x="2993760" y="1035936"/>
              <a:ext cx="5040" cy="360"/>
            </p14:xfrm>
          </p:contentPart>
        </mc:Choice>
        <mc:Fallback xmlns="">
          <p:pic>
            <p:nvPicPr>
              <p:cNvPr id="16" name="Ink 15"/>
            </p:nvPicPr>
            <p:blipFill>
              <a:blip r:embed="rId15"/>
            </p:blipFill>
            <p:spPr>
              <a:xfrm>
                <a:off x="2993760" y="1035936"/>
                <a:ext cx="504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7" name="Ink 16"/>
              <p14:cNvContentPartPr/>
              <p14:nvPr/>
            </p14:nvContentPartPr>
            <p14:xfrm>
              <a:off x="3729960" y="950616"/>
              <a:ext cx="360" cy="360"/>
            </p14:xfrm>
          </p:contentPart>
        </mc:Choice>
        <mc:Fallback xmlns="">
          <p:pic>
            <p:nvPicPr>
              <p:cNvPr id="17" name="Ink 16"/>
            </p:nvPicPr>
            <p:blipFill>
              <a:blip r:embed="rId12"/>
            </p:blipFill>
            <p:spPr>
              <a:xfrm>
                <a:off x="3729960" y="950616"/>
                <a:ext cx="36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Ink 17"/>
              <p14:cNvContentPartPr/>
              <p14:nvPr/>
            </p14:nvContentPartPr>
            <p14:xfrm>
              <a:off x="3620520" y="1047816"/>
              <a:ext cx="360" cy="360"/>
            </p14:xfrm>
          </p:contentPart>
        </mc:Choice>
        <mc:Fallback xmlns="">
          <p:pic>
            <p:nvPicPr>
              <p:cNvPr id="18" name="Ink 17"/>
            </p:nvPicPr>
            <p:blipFill>
              <a:blip r:embed="rId12"/>
            </p:blipFill>
            <p:spPr>
              <a:xfrm>
                <a:off x="3620520" y="1047816"/>
                <a:ext cx="360" cy="3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9" name="Ink 18"/>
              <p14:cNvContentPartPr/>
              <p14:nvPr/>
            </p14:nvContentPartPr>
            <p14:xfrm>
              <a:off x="7131960" y="2462616"/>
              <a:ext cx="360" cy="360"/>
            </p14:xfrm>
          </p:contentPart>
        </mc:Choice>
        <mc:Fallback xmlns="">
          <p:pic>
            <p:nvPicPr>
              <p:cNvPr id="19" name="Ink 18"/>
            </p:nvPicPr>
            <p:blipFill>
              <a:blip r:embed="rId12"/>
            </p:blipFill>
            <p:spPr>
              <a:xfrm>
                <a:off x="7131960" y="2462616"/>
                <a:ext cx="360" cy="3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Ink 19"/>
              <p14:cNvContentPartPr/>
              <p14:nvPr/>
            </p14:nvContentPartPr>
            <p14:xfrm>
              <a:off x="7131960" y="2510856"/>
              <a:ext cx="360" cy="360"/>
            </p14:xfrm>
          </p:contentPart>
        </mc:Choice>
        <mc:Fallback xmlns="">
          <p:pic>
            <p:nvPicPr>
              <p:cNvPr id="20" name="Ink 19"/>
            </p:nvPicPr>
            <p:blipFill>
              <a:blip r:embed="rId12"/>
            </p:blipFill>
            <p:spPr>
              <a:xfrm>
                <a:off x="7131960" y="2510856"/>
                <a:ext cx="360" cy="36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Ink 20"/>
              <p14:cNvContentPartPr/>
              <p14:nvPr/>
            </p14:nvContentPartPr>
            <p14:xfrm>
              <a:off x="6644160" y="4559256"/>
              <a:ext cx="360" cy="360"/>
            </p14:xfrm>
          </p:contentPart>
        </mc:Choice>
        <mc:Fallback xmlns="">
          <p:pic>
            <p:nvPicPr>
              <p:cNvPr id="21" name="Ink 20"/>
            </p:nvPicPr>
            <p:blipFill>
              <a:blip r:embed="rId12"/>
            </p:blipFill>
            <p:spPr>
              <a:xfrm>
                <a:off x="6644160" y="4559256"/>
                <a:ext cx="360"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2" name="Ink 21"/>
              <p14:cNvContentPartPr/>
              <p14:nvPr/>
            </p14:nvContentPartPr>
            <p14:xfrm>
              <a:off x="-1926720" y="3961656"/>
              <a:ext cx="360" cy="360"/>
            </p14:xfrm>
          </p:contentPart>
        </mc:Choice>
        <mc:Fallback xmlns="">
          <p:pic>
            <p:nvPicPr>
              <p:cNvPr id="22" name="Ink 21"/>
            </p:nvPicPr>
            <p:blipFill>
              <a:blip r:embed="rId12"/>
            </p:blipFill>
            <p:spPr>
              <a:xfrm>
                <a:off x="-1926720" y="3961656"/>
                <a:ext cx="36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3" name="Ink 22"/>
              <p14:cNvContentPartPr/>
              <p14:nvPr/>
            </p14:nvContentPartPr>
            <p14:xfrm>
              <a:off x="-1049040" y="3218256"/>
              <a:ext cx="360" cy="360"/>
            </p14:xfrm>
          </p:contentPart>
        </mc:Choice>
        <mc:Fallback xmlns="">
          <p:pic>
            <p:nvPicPr>
              <p:cNvPr id="23" name="Ink 22"/>
            </p:nvPicPr>
            <p:blipFill>
              <a:blip r:embed="rId12"/>
            </p:blipFill>
            <p:spPr>
              <a:xfrm>
                <a:off x="-1049040" y="3218256"/>
                <a:ext cx="36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4" name="Ink 23"/>
              <p14:cNvContentPartPr/>
              <p14:nvPr/>
            </p14:nvContentPartPr>
            <p14:xfrm>
              <a:off x="2047680" y="1023696"/>
              <a:ext cx="360" cy="360"/>
            </p14:xfrm>
          </p:contentPart>
        </mc:Choice>
        <mc:Fallback xmlns="">
          <p:pic>
            <p:nvPicPr>
              <p:cNvPr id="24" name="Ink 23"/>
            </p:nvPicPr>
            <p:blipFill>
              <a:blip r:embed="rId12"/>
            </p:blipFill>
            <p:spPr>
              <a:xfrm>
                <a:off x="2047680" y="1023696"/>
                <a:ext cx="360" cy="3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5" name="Ink 24"/>
              <p14:cNvContentPartPr/>
              <p14:nvPr/>
            </p14:nvContentPartPr>
            <p14:xfrm>
              <a:off x="2084400" y="1023696"/>
              <a:ext cx="5040" cy="360"/>
            </p14:xfrm>
          </p:contentPart>
        </mc:Choice>
        <mc:Fallback xmlns="">
          <p:pic>
            <p:nvPicPr>
              <p:cNvPr id="25" name="Ink 24"/>
            </p:nvPicPr>
            <p:blipFill>
              <a:blip r:embed="rId25"/>
            </p:blipFill>
            <p:spPr>
              <a:xfrm>
                <a:off x="2084400" y="1023696"/>
                <a:ext cx="5040" cy="36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6" name="Ink 25"/>
              <p14:cNvContentPartPr/>
              <p14:nvPr/>
            </p14:nvContentPartPr>
            <p14:xfrm>
              <a:off x="1987200" y="1011456"/>
              <a:ext cx="360" cy="360"/>
            </p14:xfrm>
          </p:contentPart>
        </mc:Choice>
        <mc:Fallback xmlns="">
          <p:pic>
            <p:nvPicPr>
              <p:cNvPr id="26" name="Ink 25"/>
            </p:nvPicPr>
            <p:blipFill>
              <a:blip r:embed="rId12"/>
            </p:blipFill>
            <p:spPr>
              <a:xfrm>
                <a:off x="1987200" y="1011456"/>
                <a:ext cx="36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7" name="Ink 26"/>
              <p14:cNvContentPartPr/>
              <p14:nvPr/>
            </p14:nvContentPartPr>
            <p14:xfrm>
              <a:off x="-1855800" y="657936"/>
              <a:ext cx="27000" cy="23400"/>
            </p14:xfrm>
          </p:contentPart>
        </mc:Choice>
        <mc:Fallback xmlns="">
          <p:pic>
            <p:nvPicPr>
              <p:cNvPr id="27" name="Ink 26"/>
            </p:nvPicPr>
            <p:blipFill>
              <a:blip r:embed="rId28"/>
            </p:blipFill>
            <p:spPr>
              <a:xfrm>
                <a:off x="-1855800" y="657936"/>
                <a:ext cx="27000" cy="234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8" name="Ink 27"/>
              <p14:cNvContentPartPr/>
              <p14:nvPr/>
            </p14:nvContentPartPr>
            <p14:xfrm>
              <a:off x="-268560" y="816336"/>
              <a:ext cx="5040" cy="360"/>
            </p14:xfrm>
          </p:contentPart>
        </mc:Choice>
        <mc:Fallback xmlns="">
          <p:pic>
            <p:nvPicPr>
              <p:cNvPr id="28" name="Ink 27"/>
            </p:nvPicPr>
            <p:blipFill>
              <a:blip r:embed="rId25"/>
            </p:blipFill>
            <p:spPr>
              <a:xfrm>
                <a:off x="-268560" y="816336"/>
                <a:ext cx="504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2207160" y="1998936"/>
              <a:ext cx="360" cy="360"/>
            </p14:xfrm>
          </p:contentPart>
        </mc:Choice>
        <mc:Fallback xmlns="">
          <p:pic>
            <p:nvPicPr>
              <p:cNvPr id="30" name="Ink 29"/>
            </p:nvPicPr>
            <p:blipFill>
              <a:blip r:embed="rId31"/>
            </p:blipFill>
            <p:spPr>
              <a:xfrm>
                <a:off x="-2207160" y="1998936"/>
                <a:ext cx="360" cy="360"/>
              </a:xfrm>
              <a:prstGeom prst="rect"/>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3600" dirty="0">
                <a:sym typeface="+mn-ea"/>
              </a:rPr>
              <a:t>Venues</a:t>
            </a:r>
            <a:br>
              <a:rPr lang="en-IN" altLang="en-US" sz="3600" dirty="0">
                <a:sym typeface="+mn-ea"/>
              </a:rPr>
            </a:br>
            <a:r>
              <a:rPr lang="en-IN" altLang="en-US" sz="3600" dirty="0">
                <a:sym typeface="+mn-ea"/>
              </a:rPr>
              <a:t> London</a:t>
            </a:r>
            <a:endParaRPr lang="en-IN" altLang="en-US" sz="3600" dirty="0">
              <a:sym typeface="+mn-ea"/>
            </a:endParaRPr>
          </a:p>
        </p:txBody>
      </p:sp>
      <p:pic>
        <p:nvPicPr>
          <p:cNvPr id="5" name="Content Placeholder 4"/>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73355" y="1417955"/>
            <a:ext cx="11957685" cy="4239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3600" dirty="0">
                <a:sym typeface="+mn-ea"/>
              </a:rPr>
              <a:t>Venues</a:t>
            </a:r>
            <a:br>
              <a:rPr lang="en-IN" altLang="en-US" sz="3600" dirty="0">
                <a:sym typeface="+mn-ea"/>
              </a:rPr>
            </a:br>
            <a:r>
              <a:rPr lang="en-IN" altLang="en-US" sz="3600" dirty="0">
                <a:sym typeface="+mn-ea"/>
              </a:rPr>
              <a:t> Paris</a:t>
            </a:r>
            <a:endParaRPr lang="en-IN" altLang="en-US" sz="3600" dirty="0">
              <a:sym typeface="+mn-ea"/>
            </a:endParaRPr>
          </a:p>
        </p:txBody>
      </p:sp>
      <p:pic>
        <p:nvPicPr>
          <p:cNvPr id="4" name="Content Placeholder 3"/>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48590" y="1417955"/>
            <a:ext cx="12044045" cy="41789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3600" dirty="0">
                <a:sym typeface="+mn-ea"/>
              </a:rPr>
              <a:t>K Means Clustering Map - Paris</a:t>
            </a:r>
            <a:endParaRPr lang="en-IN" altLang="en-US" sz="3600" dirty="0">
              <a:sym typeface="+mn-ea"/>
            </a:endParaRPr>
          </a:p>
        </p:txBody>
      </p:sp>
      <p:pic>
        <p:nvPicPr>
          <p:cNvPr id="5" name="Content Placeholder 4"/>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91440" y="1417955"/>
            <a:ext cx="12100560" cy="4394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3600" dirty="0">
                <a:sym typeface="+mn-ea"/>
              </a:rPr>
              <a:t>K Means Clustering Map- London</a:t>
            </a:r>
            <a:endParaRPr lang="en-IN" altLang="en-US" sz="3600" dirty="0">
              <a:sym typeface="+mn-ea"/>
            </a:endParaRPr>
          </a:p>
        </p:txBody>
      </p:sp>
      <p:pic>
        <p:nvPicPr>
          <p:cNvPr id="4" name="Content Placeholder 3"/>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49225" y="1417955"/>
            <a:ext cx="11864975" cy="42843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3600" dirty="0">
                <a:sym typeface="+mn-ea"/>
              </a:rPr>
              <a:t>Artificial Intelligence </a:t>
            </a:r>
            <a:endParaRPr lang="en-IN" altLang="en-US" sz="3600" dirty="0">
              <a:sym typeface="+mn-ea"/>
            </a:endParaRPr>
          </a:p>
        </p:txBody>
      </p:sp>
      <p:pic>
        <p:nvPicPr>
          <p:cNvPr id="5" name="Content Placeholder 4"/>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31445" y="1417955"/>
            <a:ext cx="11918315" cy="4526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chor="ctr">
            <a:normAutofit/>
          </a:bodyPr>
          <a:lstStyle/>
          <a:p>
            <a:r>
              <a:rPr lang="en-US" dirty="0"/>
              <a:t>RESULTS</a:t>
            </a:r>
            <a:endParaRPr lang="en-US" dirty="0"/>
          </a:p>
        </p:txBody>
      </p:sp>
      <p:sp>
        <p:nvSpPr>
          <p:cNvPr id="3" name="Content Placeholder 2"/>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4" name="Text Box 3"/>
          <p:cNvSpPr txBox="1"/>
          <p:nvPr/>
        </p:nvSpPr>
        <p:spPr>
          <a:xfrm>
            <a:off x="838200" y="1691005"/>
            <a:ext cx="9474200" cy="313817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CA" dirty="0">
                <a:solidFill>
                  <a:schemeClr val="accent4"/>
                </a:solidFill>
                <a:effectLst/>
                <a:sym typeface="+mn-ea"/>
              </a:rPr>
              <a:t>Similarities: </a:t>
            </a:r>
            <a:br>
              <a:rPr lang="en-CA" dirty="0">
                <a:solidFill>
                  <a:schemeClr val="accent4"/>
                </a:solidFill>
                <a:effectLst/>
                <a:sym typeface="+mn-ea"/>
              </a:rPr>
            </a:br>
            <a:r>
              <a:rPr lang="en-GB" dirty="0">
                <a:solidFill>
                  <a:schemeClr val="accent4"/>
                </a:solidFill>
                <a:effectLst/>
                <a:sym typeface="+mn-ea"/>
              </a:rPr>
              <a:t>Both cities are multicultural and diverse in their own ways and share a rich history of their own.</a:t>
            </a:r>
            <a:br>
              <a:rPr lang="en-GB" dirty="0">
                <a:solidFill>
                  <a:schemeClr val="accent4"/>
                </a:solidFill>
                <a:effectLst/>
                <a:sym typeface="+mn-ea"/>
              </a:rPr>
            </a:br>
            <a:r>
              <a:rPr lang="en-GB" dirty="0">
                <a:solidFill>
                  <a:schemeClr val="accent4"/>
                </a:solidFill>
                <a:effectLst/>
                <a:sym typeface="+mn-ea"/>
              </a:rPr>
              <a:t>Most of the famous neighbourhoods have a restaurant as its top most Common Venue.</a:t>
            </a:r>
            <a:br>
              <a:rPr lang="en-GB" dirty="0">
                <a:solidFill>
                  <a:schemeClr val="accent4"/>
                </a:solidFill>
                <a:effectLst/>
                <a:sym typeface="+mn-ea"/>
              </a:rPr>
            </a:br>
            <a:br>
              <a:rPr lang="en-GB" dirty="0">
                <a:solidFill>
                  <a:schemeClr val="accent4"/>
                </a:solidFill>
                <a:effectLst/>
                <a:sym typeface="+mn-ea"/>
              </a:rPr>
            </a:br>
            <a:br>
              <a:rPr lang="en-GB" dirty="0">
                <a:solidFill>
                  <a:schemeClr val="accent4"/>
                </a:solidFill>
                <a:effectLst/>
                <a:sym typeface="+mn-ea"/>
              </a:rPr>
            </a:br>
            <a:r>
              <a:rPr lang="en-GB" dirty="0">
                <a:solidFill>
                  <a:schemeClr val="accent4"/>
                </a:solidFill>
                <a:effectLst/>
                <a:sym typeface="+mn-ea"/>
              </a:rPr>
              <a:t>Differences:</a:t>
            </a:r>
            <a:br>
              <a:rPr lang="en-GB" dirty="0">
                <a:solidFill>
                  <a:schemeClr val="accent4"/>
                </a:solidFill>
                <a:effectLst/>
                <a:sym typeface="+mn-ea"/>
              </a:rPr>
            </a:br>
            <a:r>
              <a:rPr lang="en-GB" dirty="0">
                <a:solidFill>
                  <a:schemeClr val="accent4"/>
                </a:solidFill>
                <a:effectLst/>
                <a:sym typeface="+mn-ea"/>
              </a:rPr>
              <a:t>While looking at the maps one can observe that Paris is more compact and one can walk around much more freely without the use of transport</a:t>
            </a:r>
            <a:br>
              <a:rPr lang="en-GB" dirty="0">
                <a:solidFill>
                  <a:schemeClr val="accent4"/>
                </a:solidFill>
                <a:effectLst/>
                <a:sym typeface="+mn-ea"/>
              </a:rPr>
            </a:br>
            <a:r>
              <a:rPr lang="en-GB" dirty="0">
                <a:solidFill>
                  <a:schemeClr val="accent4"/>
                </a:solidFill>
                <a:effectLst/>
                <a:sym typeface="+mn-ea"/>
              </a:rPr>
              <a:t>In terms of population density Paris definitely outweighs London by a ratio of 4:1.</a:t>
            </a:r>
            <a:br>
              <a:rPr lang="en-CA" dirty="0">
                <a:solidFill>
                  <a:schemeClr val="accent4"/>
                </a:solidFill>
                <a:effectLst/>
                <a:sym typeface="+mn-ea"/>
              </a:rPr>
            </a:br>
            <a:endParaRPr lang="en-CA" dirty="0">
              <a:solidFill>
                <a:schemeClr val="accent4"/>
              </a:solidFill>
              <a:effectLst/>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RESULTS</a:t>
            </a:r>
            <a:endParaRPr lang="en-US" dirty="0"/>
          </a:p>
        </p:txBody>
      </p:sp>
      <p:sp>
        <p:nvSpPr>
          <p:cNvPr id="3" name="Content Placeholder 2"/>
          <p:cNvSpPr>
            <a:spLocks noGrp="1"/>
          </p:cNvSpPr>
          <p:nvPr>
            <p:ph sz="half" idx="1"/>
          </p:nvPr>
        </p:nvSpPr>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4" name="Text Box 3"/>
          <p:cNvSpPr txBox="1"/>
          <p:nvPr/>
        </p:nvSpPr>
        <p:spPr>
          <a:xfrm>
            <a:off x="4897755" y="1457325"/>
            <a:ext cx="239649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IN" dirty="0">
                <a:solidFill>
                  <a:schemeClr val="accent4"/>
                </a:solidFill>
                <a:effectLst/>
                <a:sym typeface="+mn-ea"/>
              </a:rPr>
              <a:t>Artificial intelligence</a:t>
            </a:r>
            <a:endParaRPr lang="en-IN" dirty="0">
              <a:solidFill>
                <a:schemeClr val="accent4"/>
              </a:solidFill>
              <a:effectLst/>
              <a:sym typeface="+mn-ea"/>
            </a:endParaRPr>
          </a:p>
        </p:txBody>
      </p:sp>
      <p:pic>
        <p:nvPicPr>
          <p:cNvPr id="5" name="Content Placeholder 4" descr="A screenshot of a cell phone&#10;&#10;Description automatically generated"/>
          <p:cNvPicPr>
            <a:picLocks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609600" y="1835150"/>
            <a:ext cx="11361420" cy="42208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RESULTS</a:t>
            </a:r>
            <a:endParaRPr lang="en-US" dirty="0"/>
          </a:p>
        </p:txBody>
      </p:sp>
      <p:sp>
        <p:nvSpPr>
          <p:cNvPr id="4" name="Text Box 3"/>
          <p:cNvSpPr txBox="1"/>
          <p:nvPr/>
        </p:nvSpPr>
        <p:spPr>
          <a:xfrm>
            <a:off x="4897755" y="1457325"/>
            <a:ext cx="239649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IN" dirty="0">
                <a:solidFill>
                  <a:schemeClr val="accent4"/>
                </a:solidFill>
                <a:effectLst/>
                <a:sym typeface="+mn-ea"/>
              </a:rPr>
              <a:t>Artificial intelligence</a:t>
            </a:r>
            <a:endParaRPr lang="en-IN" dirty="0">
              <a:solidFill>
                <a:schemeClr val="accent4"/>
              </a:solidFill>
              <a:effectLst/>
              <a:sym typeface="+mn-ea"/>
            </a:endParaRPr>
          </a:p>
        </p:txBody>
      </p:sp>
      <p:sp>
        <p:nvSpPr>
          <p:cNvPr id="6" name="Content Placeholder 5"/>
          <p:cNvSpPr/>
          <p:nvPr>
            <p:ph sz="half" idx="2"/>
          </p:nvPr>
        </p:nvSpPr>
        <p:spPr>
          <a:xfrm>
            <a:off x="900430" y="1921510"/>
            <a:ext cx="10608310" cy="3855720"/>
          </a:xfrm>
        </p:spPr>
        <p:txBody>
          <a:bodyPr/>
          <a:p>
            <a:r>
              <a:rPr lang="en-GB" sz="2800" dirty="0">
                <a:solidFill>
                  <a:schemeClr val="tx1"/>
                </a:solidFill>
                <a:sym typeface="+mn-ea"/>
              </a:rPr>
              <a:t>The dataset for the Artificial Intelligence wasn't readily available and so had to be scrapped from multiple sources which often leads to inconsistency happening as well as errors.</a:t>
            </a:r>
            <a:endParaRPr lang="en-GB" sz="2800" dirty="0">
              <a:solidFill>
                <a:schemeClr val="tx1"/>
              </a:solidFill>
              <a:sym typeface="+mn-ea"/>
            </a:endParaRPr>
          </a:p>
          <a:p>
            <a:r>
              <a:rPr lang="en-GB" sz="2800" dirty="0">
                <a:solidFill>
                  <a:schemeClr val="tx1"/>
                </a:solidFill>
                <a:sym typeface="+mn-ea"/>
              </a:rPr>
              <a:t>The districts have too complex geometry which would bring an error in our analysis if the venues are too close to each other.</a:t>
            </a:r>
            <a:br>
              <a:rPr lang="en-GB" sz="2800" dirty="0">
                <a:solidFill>
                  <a:schemeClr val="tx1"/>
                </a:solidFill>
                <a:sym typeface="+mn-ea"/>
              </a:rPr>
            </a:br>
            <a:r>
              <a:rPr lang="en-GB" sz="2800" dirty="0">
                <a:solidFill>
                  <a:schemeClr val="tx1"/>
                </a:solidFill>
                <a:sym typeface="+mn-ea"/>
              </a:rPr>
              <a:t>The data obtained through the API calls would return different results each time its called. Multiple trials and error runs are required to get the desired result.</a:t>
            </a:r>
            <a:endParaRPr lang="en-CA" sz="2800" dirty="0">
              <a:solidFill>
                <a:schemeClr val="tx1"/>
              </a:solidFill>
            </a:endParaRPr>
          </a:p>
          <a:p>
            <a:pPr>
              <a:buNone/>
            </a:pPr>
            <a:endParaRPr lang="en-CA" sz="28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chor="ctr">
            <a:normAutofit/>
          </a:bodyPr>
          <a:lstStyle/>
          <a:p>
            <a:r>
              <a:rPr lang="en-US" dirty="0"/>
              <a:t>CONCLUSION</a:t>
            </a:r>
            <a:endParaRPr lang="en-US" dirty="0"/>
          </a:p>
        </p:txBody>
      </p:sp>
      <p:sp>
        <p:nvSpPr>
          <p:cNvPr id="5" name="Content Placeholder 3"/>
          <p:cNvSpPr>
            <a:spLocks noGrp="1"/>
          </p:cNvSpPr>
          <p:nvPr>
            <p:ph sz="half" idx="2"/>
          </p:nvPr>
        </p:nvSpPr>
        <p:spPr>
          <a:xfrm>
            <a:off x="3702685" y="1540510"/>
            <a:ext cx="7916545" cy="4351655"/>
          </a:xfrm>
        </p:spPr>
        <p:txBody>
          <a:bodyPr>
            <a:scene3d>
              <a:camera prst="orthographicFront"/>
              <a:lightRig rig="soft" dir="t">
                <a:rot lat="0" lon="0" rev="15600000"/>
              </a:lightRig>
            </a:scene3d>
            <a:sp3d extrusionH="57150" prstMaterial="softEdge">
              <a:bevelT w="25400" h="38100"/>
            </a:sp3d>
          </a:bodyPr>
          <a:lstStyle/>
          <a:p>
            <a:r>
              <a:rPr lang="en-GB" sz="2000" dirty="0">
                <a:solidFill>
                  <a:schemeClr val="accent4"/>
                </a:solidFill>
                <a:effectLst/>
                <a:sym typeface="+mn-ea"/>
              </a:rPr>
              <a:t>Artificial Intelligence is a booming topic and recently more people have started investing into it as well as companies automating their processes</a:t>
            </a:r>
            <a:br>
              <a:rPr lang="en-GB" sz="2000" dirty="0">
                <a:solidFill>
                  <a:schemeClr val="accent4"/>
                </a:solidFill>
                <a:effectLst/>
                <a:sym typeface="+mn-ea"/>
              </a:rPr>
            </a:br>
            <a:r>
              <a:rPr lang="en-GB" sz="2000" dirty="0">
                <a:solidFill>
                  <a:schemeClr val="accent4"/>
                </a:solidFill>
                <a:effectLst/>
                <a:sym typeface="+mn-ea"/>
              </a:rPr>
              <a:t>Both cities offer a wide range of opportunities for anyone starting to invest in Artificial Intelligence or even start a company and various factors were shown.</a:t>
            </a:r>
            <a:br>
              <a:rPr lang="en-GB" sz="2000" dirty="0">
                <a:solidFill>
                  <a:schemeClr val="accent4"/>
                </a:solidFill>
                <a:effectLst/>
                <a:sym typeface="+mn-ea"/>
              </a:rPr>
            </a:br>
            <a:r>
              <a:rPr lang="en-GB" sz="2000" dirty="0">
                <a:solidFill>
                  <a:schemeClr val="accent4"/>
                </a:solidFill>
                <a:effectLst/>
                <a:sym typeface="+mn-ea"/>
              </a:rPr>
              <a:t>Finally a better model could be made by various other methods and much stronger Machine Learning</a:t>
            </a:r>
            <a:endParaRPr lang="en-GB" sz="2000" dirty="0">
              <a:solidFill>
                <a:schemeClr val="accent4"/>
              </a:solidFill>
              <a:effectLst/>
              <a:sym typeface="+mn-ea"/>
            </a:endParaRPr>
          </a:p>
          <a:p>
            <a:r>
              <a:rPr lang="en-GB" sz="2000" dirty="0">
                <a:solidFill>
                  <a:schemeClr val="accent4"/>
                </a:solidFill>
                <a:effectLst/>
                <a:sym typeface="+mn-ea"/>
              </a:rPr>
              <a:t>Algorithms like KD Tree which have a much faster run time algorithm.</a:t>
            </a:r>
            <a:br>
              <a:rPr lang="en-GB" sz="2000" dirty="0">
                <a:solidFill>
                  <a:schemeClr val="accent4"/>
                </a:solidFill>
                <a:effectLst/>
                <a:sym typeface="+mn-ea"/>
              </a:rPr>
            </a:br>
            <a:r>
              <a:rPr lang="en-GB" sz="2000" dirty="0">
                <a:solidFill>
                  <a:schemeClr val="accent4"/>
                </a:solidFill>
                <a:effectLst/>
                <a:sym typeface="+mn-ea"/>
              </a:rPr>
              <a:t>Furthermore, clustering however did help us to highlight the most optimal venues and areas.</a:t>
            </a:r>
            <a:br>
              <a:rPr lang="en-GB" sz="2000" dirty="0">
                <a:solidFill>
                  <a:schemeClr val="accent4"/>
                </a:solidFill>
                <a:effectLst/>
                <a:sym typeface="+mn-ea"/>
              </a:rPr>
            </a:br>
            <a:r>
              <a:rPr lang="en-GB" sz="2000" dirty="0">
                <a:solidFill>
                  <a:schemeClr val="accent4"/>
                </a:solidFill>
                <a:effectLst/>
                <a:sym typeface="+mn-ea"/>
              </a:rPr>
              <a:t>Finally correlation does not imply causation and so any result here is subject to change on various other trends and opinions and datasets.</a:t>
            </a:r>
            <a:br>
              <a:rPr lang="en-GB" sz="2000" dirty="0">
                <a:solidFill>
                  <a:schemeClr val="accent4"/>
                </a:solidFill>
                <a:effectLst/>
                <a:sym typeface="+mn-ea"/>
              </a:rPr>
            </a:br>
            <a:endParaRPr lang="en-GB" sz="2000" dirty="0">
              <a:solidFill>
                <a:schemeClr val="accent4"/>
              </a:solidFill>
              <a:effectLst/>
              <a:sym typeface="+mn-ea"/>
            </a:endParaRPr>
          </a:p>
        </p:txBody>
      </p:sp>
      <p:pic>
        <p:nvPicPr>
          <p:cNvPr id="6" name="Content Placeholder 5"/>
          <p:cNvPicPr>
            <a:picLocks noGrp="1" noChangeAspect="1"/>
          </p:cNvPicPr>
          <p:nvPr>
            <p:ph sz="half" idx="1"/>
          </p:nvPr>
        </p:nvPicPr>
        <p:blipFill>
          <a:blip r:embed="rId1"/>
          <a:stretch>
            <a:fillRect/>
          </a:stretch>
        </p:blipFill>
        <p:spPr>
          <a:xfrm>
            <a:off x="538592" y="1324591"/>
            <a:ext cx="3054361" cy="30543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021" y="365125"/>
            <a:ext cx="7647865" cy="1325563"/>
          </a:xfrm>
        </p:spPr>
        <p:txBody>
          <a:bodyPr anchor="ctr">
            <a:normAutofit/>
          </a:bodyPr>
          <a:lstStyle/>
          <a:p>
            <a:r>
              <a:rPr lang="en-US" dirty="0"/>
              <a:t>INTRODUCTION</a:t>
            </a:r>
            <a:endParaRPr lang="en-US" dirty="0"/>
          </a:p>
        </p:txBody>
      </p:sp>
      <p:pic>
        <p:nvPicPr>
          <p:cNvPr id="4" name="Picture 3"/>
          <p:cNvPicPr>
            <a:picLocks noChangeAspect="1"/>
          </p:cNvPicPr>
          <p:nvPr/>
        </p:nvPicPr>
        <p:blipFill>
          <a:blip r:embed="rId1"/>
          <a:stretch>
            <a:fillRect/>
          </a:stretch>
        </p:blipFill>
        <p:spPr>
          <a:xfrm>
            <a:off x="994347" y="2262036"/>
            <a:ext cx="3054361" cy="3054361"/>
          </a:xfrm>
          <a:prstGeom prst="rect">
            <a:avLst/>
          </a:prstGeom>
        </p:spPr>
      </p:pic>
      <p:sp>
        <p:nvSpPr>
          <p:cNvPr id="5" name="Content Placeholder 2"/>
          <p:cNvSpPr txBox="1"/>
          <p:nvPr/>
        </p:nvSpPr>
        <p:spPr>
          <a:xfrm>
            <a:off x="4285075" y="1825625"/>
            <a:ext cx="7068725" cy="4351338"/>
          </a:xfrm>
          <a:prstGeom prst="rect">
            <a:avLst/>
          </a:prstGeom>
        </p:spPr>
        <p:txBody>
          <a:bodyPr vert="horz" lIns="91440" tIns="45720" rIns="91440" bIns="45720" rtlCol="0">
            <a:normAutofit/>
            <a:scene3d>
              <a:camera prst="orthographicFront"/>
              <a:lightRig rig="soft" dir="t">
                <a:rot lat="0" lon="0" rev="15600000"/>
              </a:lightRig>
            </a:scene3d>
            <a:sp3d extrusionH="57150" prstMaterial="softEdge">
              <a:bevelT w="25400" h="38100"/>
            </a:sp3d>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GB" sz="2200" dirty="0">
                <a:solidFill>
                  <a:schemeClr val="accent4"/>
                </a:solidFill>
                <a:effectLst/>
                <a:sym typeface="+mn-ea"/>
              </a:rPr>
              <a:t>The final course of the Data Science Professional Certificate consist of a capstone project where in all the skills and relevant knowledge that one has gathered from this 9 intense courses has to be applied on a final capstone project.</a:t>
            </a:r>
            <a:br>
              <a:rPr lang="en-GB" sz="2200" dirty="0">
                <a:solidFill>
                  <a:schemeClr val="accent4"/>
                </a:solidFill>
                <a:effectLst/>
                <a:sym typeface="+mn-ea"/>
              </a:rPr>
            </a:br>
            <a:endParaRPr lang="en-GB" sz="2200" dirty="0">
              <a:solidFill>
                <a:schemeClr val="accent4"/>
              </a:solidFill>
              <a:effectLst/>
              <a:sym typeface="+mn-ea"/>
            </a:endParaRPr>
          </a:p>
          <a:p>
            <a:r>
              <a:rPr lang="en-GB" sz="2200" dirty="0">
                <a:solidFill>
                  <a:schemeClr val="accent4"/>
                </a:solidFill>
                <a:effectLst/>
                <a:sym typeface="+mn-ea"/>
              </a:rPr>
              <a:t>The final problem as well as the analysis is the left for the reader to explore and decide. The idea uses location data with the help of the foursquare </a:t>
            </a:r>
            <a:r>
              <a:rPr lang="en-GB" sz="2200" dirty="0" err="1">
                <a:solidFill>
                  <a:schemeClr val="accent4"/>
                </a:solidFill>
                <a:effectLst/>
                <a:sym typeface="+mn-ea"/>
              </a:rPr>
              <a:t>api</a:t>
            </a:r>
            <a:r>
              <a:rPr lang="en-GB" sz="2200" dirty="0">
                <a:solidFill>
                  <a:schemeClr val="accent4"/>
                </a:solidFill>
                <a:effectLst/>
                <a:sym typeface="+mn-ea"/>
              </a:rPr>
              <a:t> that can be leveraged into coming up with a problem that the foursquare location data</a:t>
            </a:r>
            <a:br>
              <a:rPr lang="en-GB" sz="2200" dirty="0">
                <a:solidFill>
                  <a:schemeClr val="accent4"/>
                </a:solidFill>
                <a:effectLst/>
                <a:sym typeface="+mn-ea"/>
              </a:rPr>
            </a:br>
            <a:r>
              <a:rPr lang="en-GB" sz="2200" dirty="0">
                <a:solidFill>
                  <a:schemeClr val="accent4"/>
                </a:solidFill>
                <a:effectLst/>
                <a:sym typeface="+mn-ea"/>
              </a:rPr>
              <a:t>to solve it or just in contrast to compare cities or neighbourhoods of ones own choice</a:t>
            </a:r>
            <a:endParaRPr lang="en-GB" sz="2200" dirty="0">
              <a:solidFill>
                <a:schemeClr val="accent4"/>
              </a:solidFill>
              <a:effectLst/>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926" y="304965"/>
            <a:ext cx="8565109" cy="1325563"/>
          </a:xfrm>
        </p:spPr>
        <p:txBody>
          <a:bodyPr anchor="ctr">
            <a:normAutofit/>
          </a:bodyPr>
          <a:lstStyle/>
          <a:p>
            <a:r>
              <a:rPr lang="en-US" dirty="0"/>
              <a:t>EXECUTIVE SUMMARY</a:t>
            </a:r>
            <a:endParaRPr lang="en-US" dirty="0"/>
          </a:p>
        </p:txBody>
      </p:sp>
      <p:sp>
        <p:nvSpPr>
          <p:cNvPr id="3" name="Content Placeholder 2"/>
          <p:cNvSpPr>
            <a:spLocks noGrp="1"/>
          </p:cNvSpPr>
          <p:nvPr>
            <p:ph sz="half" idx="2"/>
          </p:nvPr>
        </p:nvSpPr>
        <p:spPr>
          <a:xfrm>
            <a:off x="4285075" y="1825624"/>
            <a:ext cx="7068725" cy="4465447"/>
          </a:xfrm>
        </p:spPr>
        <p:txBody>
          <a:bodyPr>
            <a:normAutofit lnSpcReduction="20000"/>
          </a:bodyPr>
          <a:lstStyle/>
          <a:p>
            <a:pPr lvl="1"/>
            <a:r>
              <a:rPr lang="en-GB" sz="2200" dirty="0">
                <a:sym typeface="+mn-ea"/>
              </a:rPr>
              <a:t>The dataset for the Artificial Intelligence wasn't readily available and so had to be scrapped from multiple sources which often leads to inconsistency happening as well as errors.</a:t>
            </a:r>
            <a:endParaRPr lang="en-GB" sz="2200" dirty="0">
              <a:solidFill>
                <a:schemeClr val="tx1"/>
              </a:solidFill>
              <a:sym typeface="+mn-ea"/>
            </a:endParaRPr>
          </a:p>
          <a:p>
            <a:r>
              <a:rPr lang="en-IN" altLang="en-GB" sz="2200" dirty="0">
                <a:solidFill>
                  <a:schemeClr val="accent4"/>
                </a:solidFill>
                <a:effectLst/>
                <a:sym typeface="+mn-ea"/>
              </a:rPr>
              <a:t>M</a:t>
            </a:r>
            <a:r>
              <a:rPr lang="en-GB" sz="2200" dirty="0">
                <a:solidFill>
                  <a:schemeClr val="accent4"/>
                </a:solidFill>
                <a:effectLst/>
                <a:sym typeface="+mn-ea"/>
              </a:rPr>
              <a:t>aps one can observe that Paris is more compact and one can walk around much more freely without the use of transport</a:t>
            </a:r>
            <a:br>
              <a:rPr lang="en-GB" sz="2200" dirty="0">
                <a:solidFill>
                  <a:schemeClr val="accent4"/>
                </a:solidFill>
                <a:effectLst/>
                <a:sym typeface="+mn-ea"/>
              </a:rPr>
            </a:br>
            <a:r>
              <a:rPr lang="en-GB" sz="2200" dirty="0">
                <a:solidFill>
                  <a:schemeClr val="accent4"/>
                </a:solidFill>
                <a:effectLst/>
                <a:sym typeface="+mn-ea"/>
              </a:rPr>
              <a:t>In terms of population density Paris definitely outweighs London by a ratio of 4:1.</a:t>
            </a:r>
            <a:br>
              <a:rPr lang="en-CA" sz="2200" dirty="0">
                <a:solidFill>
                  <a:schemeClr val="accent4"/>
                </a:solidFill>
                <a:effectLst/>
                <a:sym typeface="+mn-ea"/>
              </a:rPr>
            </a:br>
            <a:endParaRPr lang="en-CA" sz="2200" dirty="0">
              <a:solidFill>
                <a:schemeClr val="accent4"/>
              </a:solidFill>
              <a:effectLst/>
              <a:sym typeface="+mn-ea"/>
            </a:endParaRPr>
          </a:p>
          <a:p>
            <a:r>
              <a:rPr lang="en-GB" sz="2200" dirty="0">
                <a:solidFill>
                  <a:schemeClr val="accent4"/>
                </a:solidFill>
                <a:effectLst/>
                <a:sym typeface="+mn-ea"/>
              </a:rPr>
              <a:t>Artificial Intelligence is a booming topic and recently more people have started investing into it as well as companies automating their processes</a:t>
            </a:r>
            <a:endParaRPr lang="en-US" sz="2200" dirty="0"/>
          </a:p>
        </p:txBody>
      </p:sp>
      <p:pic>
        <p:nvPicPr>
          <p:cNvPr id="5" name="Picture 4"/>
          <p:cNvPicPr>
            <a:picLocks noChangeAspect="1"/>
          </p:cNvPicPr>
          <p:nvPr/>
        </p:nvPicPr>
        <p:blipFill>
          <a:blip r:embed="rId1"/>
          <a:stretch>
            <a:fillRect/>
          </a:stretch>
        </p:blipFill>
        <p:spPr>
          <a:xfrm>
            <a:off x="1090494" y="2302762"/>
            <a:ext cx="3194581" cy="31945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IN" altLang="en-US" dirty="0"/>
              <a:t>BUSINESS PROBLEM</a:t>
            </a:r>
            <a:endParaRPr lang="en-IN" altLang="en-US" dirty="0"/>
          </a:p>
        </p:txBody>
      </p:sp>
      <p:sp>
        <p:nvSpPr>
          <p:cNvPr id="5" name="Content Placeholder 2"/>
          <p:cNvSpPr txBox="1"/>
          <p:nvPr/>
        </p:nvSpPr>
        <p:spPr>
          <a:xfrm>
            <a:off x="4330700" y="1417955"/>
            <a:ext cx="7160260" cy="3509645"/>
          </a:xfrm>
          <a:prstGeom prst="rect">
            <a:avLst/>
          </a:prstGeom>
        </p:spPr>
        <p:txBody>
          <a:bodyPr vert="horz" lIns="91440" tIns="45720" rIns="91440" bIns="45720" rtlCol="0">
            <a:normAutofit lnSpcReduction="10000"/>
            <a:scene3d>
              <a:camera prst="orthographicFront"/>
              <a:lightRig rig="soft" dir="t">
                <a:rot lat="0" lon="0" rev="15600000"/>
              </a:lightRig>
            </a:scene3d>
            <a:sp3d extrusionH="57150" prstMaterial="softEdge">
              <a:bevelT w="25400" h="38100"/>
            </a:sp3d>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en-GB" sz="2200" dirty="0">
                <a:solidFill>
                  <a:schemeClr val="accent4"/>
                </a:solidFill>
                <a:effectLst/>
                <a:sym typeface="+mn-ea"/>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GB" sz="2200" dirty="0">
              <a:solidFill>
                <a:schemeClr val="accent4"/>
              </a:solidFill>
              <a:effectLst/>
              <a:sym typeface="+mn-ea"/>
            </a:endParaRPr>
          </a:p>
        </p:txBody>
      </p:sp>
      <p:pic>
        <p:nvPicPr>
          <p:cNvPr id="3" name="Content Placeholder 2" descr="business-3605367_1920-1200x741"/>
          <p:cNvPicPr>
            <a:picLocks noChangeAspect="1"/>
          </p:cNvPicPr>
          <p:nvPr>
            <p:ph idx="1"/>
          </p:nvPr>
        </p:nvPicPr>
        <p:blipFill>
          <a:blip r:embed="rId1"/>
          <a:stretch>
            <a:fillRect/>
          </a:stretch>
        </p:blipFill>
        <p:spPr>
          <a:xfrm>
            <a:off x="391795" y="1417955"/>
            <a:ext cx="3792220" cy="3470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13155" y="67310"/>
            <a:ext cx="1718310" cy="1718310"/>
          </a:xfrm>
          <a:prstGeom prst="rect">
            <a:avLst/>
          </a:prstGeom>
        </p:spPr>
      </p:pic>
      <p:sp>
        <p:nvSpPr>
          <p:cNvPr id="2" name="Title 1"/>
          <p:cNvSpPr>
            <a:spLocks noGrp="1"/>
          </p:cNvSpPr>
          <p:nvPr>
            <p:ph type="title"/>
          </p:nvPr>
        </p:nvSpPr>
        <p:spPr/>
        <p:txBody>
          <a:bodyPr anchor="ctr">
            <a:normAutofit/>
          </a:bodyPr>
          <a:lstStyle/>
          <a:p>
            <a:r>
              <a:rPr lang="en-IN" altLang="en-US" dirty="0"/>
              <a:t>Data </a:t>
            </a:r>
            <a:endParaRPr lang="en-IN" altLang="en-US" dirty="0"/>
          </a:p>
        </p:txBody>
      </p:sp>
      <p:sp>
        <p:nvSpPr>
          <p:cNvPr id="3" name="Content Placeholder 2"/>
          <p:cNvSpPr>
            <a:spLocks noGrp="1"/>
          </p:cNvSpPr>
          <p:nvPr>
            <p:ph sz="half" idx="1"/>
          </p:nvPr>
        </p:nvSpPr>
        <p:spPr>
          <a:xfrm>
            <a:off x="3244850" y="1486535"/>
            <a:ext cx="3769360" cy="654050"/>
          </a:xfrm>
        </p:spPr>
        <p:txBody>
          <a:bodyPr>
            <a:normAutofit/>
          </a:bodyPr>
          <a:lstStyle/>
          <a:p>
            <a:pPr marL="0" indent="0">
              <a:buNone/>
            </a:pPr>
            <a:r>
              <a:rPr lang="en-IN" altLang="en-US" sz="2200" dirty="0"/>
              <a:t>Paris Dataset</a:t>
            </a:r>
            <a:endParaRPr lang="en-IN" altLang="en-US" sz="2200" dirty="0"/>
          </a:p>
        </p:txBody>
      </p:sp>
      <mc:AlternateContent xmlns:mc="http://schemas.openxmlformats.org/markup-compatibility/2006" xmlns:p14="http://schemas.microsoft.com/office/powerpoint/2010/main">
        <mc:Choice Requires="p14">
          <p:contentPart r:id="rId2" p14:bwMode="auto">
            <p14:nvContentPartPr>
              <p14:cNvPr id="9" name="Ink 8"/>
              <p14:cNvContentPartPr/>
              <p14:nvPr/>
            </p14:nvContentPartPr>
            <p14:xfrm>
              <a:off x="1889280" y="999312"/>
              <a:ext cx="360" cy="360"/>
            </p14:xfrm>
          </p:contentPart>
        </mc:Choice>
        <mc:Fallback xmlns="">
          <p:pic>
            <p:nvPicPr>
              <p:cNvPr id="9" name="Ink 8"/>
            </p:nvPicPr>
            <p:blipFill>
              <a:blip r:embed="rId3"/>
            </p:blipFill>
            <p:spPr>
              <a:xfrm>
                <a:off x="1889280" y="999312"/>
                <a:ext cx="36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Ink 9"/>
              <p14:cNvContentPartPr/>
              <p14:nvPr/>
            </p14:nvContentPartPr>
            <p14:xfrm>
              <a:off x="2328120" y="962952"/>
              <a:ext cx="360" cy="360"/>
            </p14:xfrm>
          </p:contentPart>
        </mc:Choice>
        <mc:Fallback xmlns="">
          <p:pic>
            <p:nvPicPr>
              <p:cNvPr id="10" name="Ink 9"/>
            </p:nvPicPr>
            <p:blipFill>
              <a:blip r:embed="rId3"/>
            </p:blipFill>
            <p:spPr>
              <a:xfrm>
                <a:off x="2328120" y="962952"/>
                <a:ext cx="36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1" name="Ink 10"/>
              <p14:cNvContentPartPr/>
              <p14:nvPr/>
            </p14:nvContentPartPr>
            <p14:xfrm>
              <a:off x="2828160" y="926232"/>
              <a:ext cx="360" cy="360"/>
            </p14:xfrm>
          </p:contentPart>
        </mc:Choice>
        <mc:Fallback xmlns="">
          <p:pic>
            <p:nvPicPr>
              <p:cNvPr id="11" name="Ink 10"/>
            </p:nvPicPr>
            <p:blipFill>
              <a:blip r:embed="rId3"/>
            </p:blipFill>
            <p:spPr>
              <a:xfrm>
                <a:off x="2828160" y="926232"/>
                <a:ext cx="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Ink 11"/>
              <p14:cNvContentPartPr/>
              <p14:nvPr/>
            </p14:nvContentPartPr>
            <p14:xfrm>
              <a:off x="2828160" y="926232"/>
              <a:ext cx="3240" cy="5040"/>
            </p14:xfrm>
          </p:contentPart>
        </mc:Choice>
        <mc:Fallback xmlns="">
          <p:pic>
            <p:nvPicPr>
              <p:cNvPr id="12" name="Ink 11"/>
            </p:nvPicPr>
            <p:blipFill>
              <a:blip r:embed="rId7"/>
            </p:blipFill>
            <p:spPr>
              <a:xfrm>
                <a:off x="2828160" y="926232"/>
                <a:ext cx="3240" cy="50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Ink 12"/>
              <p14:cNvContentPartPr/>
              <p14:nvPr/>
            </p14:nvContentPartPr>
            <p14:xfrm>
              <a:off x="-2109240" y="2669712"/>
              <a:ext cx="19800" cy="360"/>
            </p14:xfrm>
          </p:contentPart>
        </mc:Choice>
        <mc:Fallback xmlns="">
          <p:pic>
            <p:nvPicPr>
              <p:cNvPr id="13" name="Ink 12"/>
            </p:nvPicPr>
            <p:blipFill>
              <a:blip r:embed="rId9"/>
            </p:blipFill>
            <p:spPr>
              <a:xfrm>
                <a:off x="-2109240" y="2669712"/>
                <a:ext cx="1980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Ink 13"/>
              <p14:cNvContentPartPr/>
              <p14:nvPr/>
            </p14:nvContentPartPr>
            <p14:xfrm>
              <a:off x="7266240" y="2888952"/>
              <a:ext cx="360" cy="360"/>
            </p14:xfrm>
          </p:contentPart>
        </mc:Choice>
        <mc:Fallback xmlns="">
          <p:pic>
            <p:nvPicPr>
              <p:cNvPr id="14" name="Ink 13"/>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7266240" y="2888952"/>
              <a:ext cx="360" cy="360"/>
            </p14:xfrm>
          </p:contentPart>
        </mc:Choice>
        <mc:Fallback xmlns="">
          <p:pic>
            <p:nvPicPr>
              <p:cNvPr id="15" name="Ink 14"/>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7266240" y="2888952"/>
              <a:ext cx="360" cy="360"/>
            </p14:xfrm>
          </p:contentPart>
        </mc:Choice>
        <mc:Fallback xmlns="">
          <p:pic>
            <p:nvPicPr>
              <p:cNvPr id="16" name="Ink 15"/>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7266240" y="2888952"/>
              <a:ext cx="360" cy="360"/>
            </p14:xfrm>
          </p:contentPart>
        </mc:Choice>
        <mc:Fallback xmlns="">
          <p:pic>
            <p:nvPicPr>
              <p:cNvPr id="17" name="Ink 16"/>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Ink 17"/>
              <p14:cNvContentPartPr/>
              <p14:nvPr/>
            </p14:nvContentPartPr>
            <p14:xfrm>
              <a:off x="6680880" y="2877072"/>
              <a:ext cx="360" cy="360"/>
            </p14:xfrm>
          </p:contentPart>
        </mc:Choice>
        <mc:Fallback xmlns="">
          <p:pic>
            <p:nvPicPr>
              <p:cNvPr id="18" name="Ink 17"/>
            </p:nvPicPr>
            <p:blipFill>
              <a:blip r:embed="rId15"/>
            </p:blipFill>
            <p:spPr>
              <a:xfrm>
                <a:off x="6680880" y="2877072"/>
                <a:ext cx="360" cy="360"/>
              </a:xfrm>
              <a:prstGeom prst="rect"/>
            </p:spPr>
          </p:pic>
        </mc:Fallback>
      </mc:AlternateContent>
      <p:pic>
        <p:nvPicPr>
          <p:cNvPr id="8" name="Content Placeholder 7" descr="A screen shot of a social media post&#10;&#10;Description automatically generated"/>
          <p:cNvPicPr>
            <a:picLocks noChangeAspect="1"/>
          </p:cNvPicPr>
          <p:nvPr>
            <p:ph sz="half" idx="2"/>
          </p:nvPr>
        </p:nvPicPr>
        <p:blipFill>
          <a:blip r:embed="rId16">
            <a:extLst>
              <a:ext uri="{28A0092B-C50C-407E-A947-70E740481C1C}">
                <a14:useLocalDpi xmlns:a14="http://schemas.microsoft.com/office/drawing/2010/main" val="0"/>
              </a:ext>
            </a:extLst>
          </a:blip>
          <a:srcRect t="3368" r="12862"/>
          <a:stretch>
            <a:fillRect/>
          </a:stretch>
        </p:blipFill>
        <p:spPr>
          <a:xfrm>
            <a:off x="824230" y="1869440"/>
            <a:ext cx="9006205" cy="3236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113155" y="67310"/>
            <a:ext cx="1718310" cy="1718310"/>
          </a:xfrm>
          <a:prstGeom prst="rect">
            <a:avLst/>
          </a:prstGeom>
        </p:spPr>
      </p:pic>
      <p:sp>
        <p:nvSpPr>
          <p:cNvPr id="2" name="Title 1"/>
          <p:cNvSpPr>
            <a:spLocks noGrp="1"/>
          </p:cNvSpPr>
          <p:nvPr>
            <p:ph type="title"/>
          </p:nvPr>
        </p:nvSpPr>
        <p:spPr/>
        <p:txBody>
          <a:bodyPr anchor="ctr">
            <a:normAutofit/>
          </a:bodyPr>
          <a:lstStyle/>
          <a:p>
            <a:r>
              <a:rPr lang="en-IN" altLang="en-US" dirty="0"/>
              <a:t>Data </a:t>
            </a:r>
            <a:endParaRPr lang="en-IN" altLang="en-US" dirty="0"/>
          </a:p>
        </p:txBody>
      </p:sp>
      <p:sp>
        <p:nvSpPr>
          <p:cNvPr id="3" name="Content Placeholder 2"/>
          <p:cNvSpPr>
            <a:spLocks noGrp="1"/>
          </p:cNvSpPr>
          <p:nvPr>
            <p:ph sz="half" idx="1"/>
          </p:nvPr>
        </p:nvSpPr>
        <p:spPr>
          <a:xfrm>
            <a:off x="4700270" y="1417955"/>
            <a:ext cx="2230755" cy="511175"/>
          </a:xfrm>
        </p:spPr>
        <p:txBody>
          <a:bodyPr>
            <a:normAutofit/>
          </a:bodyPr>
          <a:lstStyle/>
          <a:p>
            <a:pPr marL="0" indent="0">
              <a:buNone/>
            </a:pPr>
            <a:r>
              <a:rPr lang="en-IN" altLang="en-US" sz="2200" dirty="0"/>
              <a:t>London Dataset</a:t>
            </a:r>
            <a:endParaRPr lang="en-IN" altLang="en-US" sz="2200" dirty="0"/>
          </a:p>
        </p:txBody>
      </p:sp>
      <mc:AlternateContent xmlns:mc="http://schemas.openxmlformats.org/markup-compatibility/2006" xmlns:p14="http://schemas.microsoft.com/office/powerpoint/2010/main">
        <mc:Choice Requires="p14">
          <p:contentPart r:id="rId2" p14:bwMode="auto">
            <p14:nvContentPartPr>
              <p14:cNvPr id="9" name="Ink 8"/>
              <p14:cNvContentPartPr/>
              <p14:nvPr/>
            </p14:nvContentPartPr>
            <p14:xfrm>
              <a:off x="1889280" y="999312"/>
              <a:ext cx="360" cy="360"/>
            </p14:xfrm>
          </p:contentPart>
        </mc:Choice>
        <mc:Fallback xmlns="">
          <p:pic>
            <p:nvPicPr>
              <p:cNvPr id="9" name="Ink 8"/>
            </p:nvPicPr>
            <p:blipFill>
              <a:blip r:embed="rId3"/>
            </p:blipFill>
            <p:spPr>
              <a:xfrm>
                <a:off x="1889280" y="999312"/>
                <a:ext cx="360" cy="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0" name="Ink 9"/>
              <p14:cNvContentPartPr/>
              <p14:nvPr/>
            </p14:nvContentPartPr>
            <p14:xfrm>
              <a:off x="2328120" y="962952"/>
              <a:ext cx="360" cy="360"/>
            </p14:xfrm>
          </p:contentPart>
        </mc:Choice>
        <mc:Fallback xmlns="">
          <p:pic>
            <p:nvPicPr>
              <p:cNvPr id="10" name="Ink 9"/>
            </p:nvPicPr>
            <p:blipFill>
              <a:blip r:embed="rId3"/>
            </p:blipFill>
            <p:spPr>
              <a:xfrm>
                <a:off x="2328120" y="962952"/>
                <a:ext cx="36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1" name="Ink 10"/>
              <p14:cNvContentPartPr/>
              <p14:nvPr/>
            </p14:nvContentPartPr>
            <p14:xfrm>
              <a:off x="2828160" y="926232"/>
              <a:ext cx="360" cy="360"/>
            </p14:xfrm>
          </p:contentPart>
        </mc:Choice>
        <mc:Fallback xmlns="">
          <p:pic>
            <p:nvPicPr>
              <p:cNvPr id="11" name="Ink 10"/>
            </p:nvPicPr>
            <p:blipFill>
              <a:blip r:embed="rId3"/>
            </p:blipFill>
            <p:spPr>
              <a:xfrm>
                <a:off x="2828160" y="926232"/>
                <a:ext cx="3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2" name="Ink 11"/>
              <p14:cNvContentPartPr/>
              <p14:nvPr/>
            </p14:nvContentPartPr>
            <p14:xfrm>
              <a:off x="2828160" y="926232"/>
              <a:ext cx="3240" cy="5040"/>
            </p14:xfrm>
          </p:contentPart>
        </mc:Choice>
        <mc:Fallback xmlns="">
          <p:pic>
            <p:nvPicPr>
              <p:cNvPr id="12" name="Ink 11"/>
            </p:nvPicPr>
            <p:blipFill>
              <a:blip r:embed="rId7"/>
            </p:blipFill>
            <p:spPr>
              <a:xfrm>
                <a:off x="2828160" y="926232"/>
                <a:ext cx="3240" cy="50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3" name="Ink 12"/>
              <p14:cNvContentPartPr/>
              <p14:nvPr/>
            </p14:nvContentPartPr>
            <p14:xfrm>
              <a:off x="-2109240" y="2669712"/>
              <a:ext cx="19800" cy="360"/>
            </p14:xfrm>
          </p:contentPart>
        </mc:Choice>
        <mc:Fallback xmlns="">
          <p:pic>
            <p:nvPicPr>
              <p:cNvPr id="13" name="Ink 12"/>
            </p:nvPicPr>
            <p:blipFill>
              <a:blip r:embed="rId9"/>
            </p:blipFill>
            <p:spPr>
              <a:xfrm>
                <a:off x="-2109240" y="2669712"/>
                <a:ext cx="1980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Ink 13"/>
              <p14:cNvContentPartPr/>
              <p14:nvPr/>
            </p14:nvContentPartPr>
            <p14:xfrm>
              <a:off x="7266240" y="2888952"/>
              <a:ext cx="360" cy="360"/>
            </p14:xfrm>
          </p:contentPart>
        </mc:Choice>
        <mc:Fallback xmlns="">
          <p:pic>
            <p:nvPicPr>
              <p:cNvPr id="14" name="Ink 13"/>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7266240" y="2888952"/>
              <a:ext cx="360" cy="360"/>
            </p14:xfrm>
          </p:contentPart>
        </mc:Choice>
        <mc:Fallback xmlns="">
          <p:pic>
            <p:nvPicPr>
              <p:cNvPr id="15" name="Ink 14"/>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7266240" y="2888952"/>
              <a:ext cx="360" cy="360"/>
            </p14:xfrm>
          </p:contentPart>
        </mc:Choice>
        <mc:Fallback xmlns="">
          <p:pic>
            <p:nvPicPr>
              <p:cNvPr id="16" name="Ink 15"/>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7266240" y="2888952"/>
              <a:ext cx="360" cy="360"/>
            </p14:xfrm>
          </p:contentPart>
        </mc:Choice>
        <mc:Fallback xmlns="">
          <p:pic>
            <p:nvPicPr>
              <p:cNvPr id="17" name="Ink 16"/>
            </p:nvPicPr>
            <p:blipFill>
              <a:blip r:embed="rId3"/>
            </p:blipFill>
            <p:spPr>
              <a:xfrm>
                <a:off x="7266240" y="2888952"/>
                <a:ext cx="36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Ink 17"/>
              <p14:cNvContentPartPr/>
              <p14:nvPr/>
            </p14:nvContentPartPr>
            <p14:xfrm>
              <a:off x="6680880" y="2877072"/>
              <a:ext cx="360" cy="360"/>
            </p14:xfrm>
          </p:contentPart>
        </mc:Choice>
        <mc:Fallback xmlns="">
          <p:pic>
            <p:nvPicPr>
              <p:cNvPr id="18" name="Ink 17"/>
            </p:nvPicPr>
            <p:blipFill>
              <a:blip r:embed="rId15"/>
            </p:blipFill>
            <p:spPr>
              <a:xfrm>
                <a:off x="6680880" y="2877072"/>
                <a:ext cx="360" cy="360"/>
              </a:xfrm>
              <a:prstGeom prst="rect"/>
            </p:spPr>
          </p:pic>
        </mc:Fallback>
      </mc:AlternateContent>
      <p:pic>
        <p:nvPicPr>
          <p:cNvPr id="6" name="Content Placeholder 5"/>
          <p:cNvPicPr>
            <a:picLocks noChangeAspect="1"/>
          </p:cNvPicPr>
          <p:nvPr>
            <p:ph sz="half" idx="2"/>
          </p:nvPr>
        </p:nvPicPr>
        <p:blipFill>
          <a:blip r:embed="rId16">
            <a:extLst>
              <a:ext uri="{28A0092B-C50C-407E-A947-70E740481C1C}">
                <a14:useLocalDpi xmlns:a14="http://schemas.microsoft.com/office/drawing/2010/main" val="0"/>
              </a:ext>
            </a:extLst>
          </a:blip>
          <a:srcRect/>
          <a:stretch>
            <a:fillRect/>
          </a:stretch>
        </p:blipFill>
        <p:spPr>
          <a:xfrm>
            <a:off x="746125" y="1785620"/>
            <a:ext cx="9155430" cy="32880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053" y="376642"/>
            <a:ext cx="7230723" cy="1325563"/>
          </a:xfrm>
        </p:spPr>
        <p:txBody>
          <a:bodyPr anchor="ctr">
            <a:normAutofit/>
          </a:bodyPr>
          <a:lstStyle/>
          <a:p>
            <a:r>
              <a:rPr lang="en-US" dirty="0"/>
              <a:t>METHODOLOGY</a:t>
            </a:r>
            <a:endParaRPr lang="en-US" dirty="0"/>
          </a:p>
        </p:txBody>
      </p:sp>
      <p:sp>
        <p:nvSpPr>
          <p:cNvPr id="3" name="Content Placeholder 2"/>
          <p:cNvSpPr>
            <a:spLocks noGrp="1"/>
          </p:cNvSpPr>
          <p:nvPr>
            <p:ph sz="half" idx="2"/>
          </p:nvPr>
        </p:nvSpPr>
        <p:spPr>
          <a:xfrm>
            <a:off x="4285075" y="1825625"/>
            <a:ext cx="7068725" cy="4351338"/>
          </a:xfrm>
        </p:spPr>
        <p:txBody>
          <a:bodyPr>
            <a:normAutofit/>
            <a:scene3d>
              <a:camera prst="orthographicFront"/>
              <a:lightRig rig="soft" dir="t">
                <a:rot lat="0" lon="0" rev="15600000"/>
              </a:lightRig>
            </a:scene3d>
            <a:sp3d extrusionH="57150" prstMaterial="softEdge">
              <a:bevelT w="25400" h="38100"/>
            </a:sp3d>
          </a:bodyPr>
          <a:lstStyle/>
          <a:p>
            <a:r>
              <a:rPr lang="en-GB" sz="2200" dirty="0">
                <a:solidFill>
                  <a:schemeClr val="accent4"/>
                </a:solidFill>
                <a:effectLst/>
                <a:sym typeface="+mn-ea"/>
              </a:rPr>
              <a:t>An in-depth research of the dataset has been done and a thorough analysis of the various features and methods have been investigated to ensure the maximum accuracy of the model as possible.</a:t>
            </a:r>
            <a:endParaRPr lang="en-GB" sz="2200" dirty="0">
              <a:solidFill>
                <a:schemeClr val="accent4"/>
              </a:solidFill>
              <a:effectLst/>
              <a:sym typeface="+mn-ea"/>
            </a:endParaRPr>
          </a:p>
          <a:p>
            <a:r>
              <a:rPr lang="en-GB" sz="2200" dirty="0">
                <a:solidFill>
                  <a:schemeClr val="accent4"/>
                </a:solidFill>
                <a:effectLst/>
                <a:sym typeface="+mn-ea"/>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200" dirty="0">
                <a:solidFill>
                  <a:schemeClr val="accent4"/>
                </a:solidFill>
                <a:effectLst/>
                <a:sym typeface="+mn-ea"/>
              </a:rPr>
            </a:br>
            <a:endParaRPr lang="en-GB" sz="2200" dirty="0">
              <a:solidFill>
                <a:schemeClr val="accent4"/>
              </a:solidFill>
              <a:effectLst/>
              <a:sym typeface="+mn-ea"/>
            </a:endParaRPr>
          </a:p>
        </p:txBody>
      </p:sp>
      <p:pic>
        <p:nvPicPr>
          <p:cNvPr id="5" name="Picture 4"/>
          <p:cNvPicPr>
            <a:picLocks noChangeAspect="1"/>
          </p:cNvPicPr>
          <p:nvPr/>
        </p:nvPicPr>
        <p:blipFill>
          <a:blip r:embed="rId1"/>
          <a:stretch>
            <a:fillRect/>
          </a:stretch>
        </p:blipFill>
        <p:spPr>
          <a:xfrm>
            <a:off x="979655" y="1831709"/>
            <a:ext cx="3194581" cy="319458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IN" altLang="en-US" dirty="0">
                <a:sym typeface="+mn-ea"/>
              </a:rPr>
              <a:t>Map </a:t>
            </a:r>
            <a:r>
              <a:rPr lang="en-IN" altLang="en-US" dirty="0"/>
              <a:t>London </a:t>
            </a:r>
            <a:endParaRPr lang="en-IN" altLang="en-US" dirty="0"/>
          </a:p>
        </p:txBody>
      </p:sp>
      <p:pic>
        <p:nvPicPr>
          <p:cNvPr id="6" name="Content Placeholder 5" descr="A picture containing text, map&#10;&#10;Description automatically generated"/>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5880" y="1417955"/>
            <a:ext cx="12024360" cy="42875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IN" altLang="en-US" dirty="0">
                <a:sym typeface="+mn-ea"/>
              </a:rPr>
              <a:t>Map </a:t>
            </a:r>
            <a:r>
              <a:rPr lang="en-IN" altLang="en-US" dirty="0"/>
              <a:t>Paris</a:t>
            </a:r>
            <a:endParaRPr lang="en-IN" altLang="en-US" dirty="0"/>
          </a:p>
        </p:txBody>
      </p:sp>
      <p:pic>
        <p:nvPicPr>
          <p:cNvPr id="4" name="Content Placeholder 3"/>
          <p:cNvPicPr>
            <a:picLocks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234950" y="1417955"/>
            <a:ext cx="11712575" cy="4526280"/>
          </a:xfrm>
          <a:prstGeom prst="rect">
            <a:avLst/>
          </a:prstGeom>
        </p:spPr>
      </p:pic>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3868</Words>
  <Application>WPS Presentation</Application>
  <PresentationFormat>Widescreen</PresentationFormat>
  <Paragraphs>74</Paragraphs>
  <Slides>18</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Arial</vt:lpstr>
      <vt:lpstr>IBM Plex Mono Text</vt:lpstr>
      <vt:lpstr>Yu Gothic UI</vt:lpstr>
      <vt:lpstr>Microsoft YaHei</vt:lpstr>
      <vt:lpstr>Arial Unicode MS</vt:lpstr>
      <vt:lpstr>Calibri</vt:lpstr>
      <vt:lpstr>Business Cooperate</vt:lpstr>
      <vt:lpstr>CAPSTONE PROJECT</vt:lpstr>
      <vt:lpstr>INTRODUCTION</vt:lpstr>
      <vt:lpstr>EXECUTIVE SUMMARY</vt:lpstr>
      <vt:lpstr>BUSINESS PROBLEM</vt:lpstr>
      <vt:lpstr>Data </vt:lpstr>
      <vt:lpstr>Data </vt:lpstr>
      <vt:lpstr>METHODOLOGY</vt:lpstr>
      <vt:lpstr>Map London </vt:lpstr>
      <vt:lpstr>Map Paris</vt:lpstr>
      <vt:lpstr>Venues  London</vt:lpstr>
      <vt:lpstr>Venues  Paris</vt:lpstr>
      <vt:lpstr>K Means Clustering Map - Paris</vt:lpstr>
      <vt:lpstr>K Means Clustering Map- London</vt:lpstr>
      <vt:lpstr>Artificial Intelligence </vt:lpstr>
      <vt:lpstr>RESULTS</vt:lpstr>
      <vt:lpstr>RESULTS</vt:lpstr>
      <vt:lpstr>RESULTS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ayush</cp:lastModifiedBy>
  <cp:revision>19</cp:revision>
  <dcterms:created xsi:type="dcterms:W3CDTF">2020-10-28T18:29:00Z</dcterms:created>
  <dcterms:modified xsi:type="dcterms:W3CDTF">2022-05-10T17:08:08Z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4E78A3F0358F416A840F0F67931EC39D</vt:lpwstr>
  </property>
  <property fmtid="{D5CDD505-2E9C-101B-9397-08002B2CF9AE}" pid="3" name="KSOProductBuildVer">
    <vt:lpwstr>1033-11.2.0.11074</vt:lpwstr>
  </property>
</Properties>
</file>